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nva Sans" panose="020B0604020202020204" charset="0"/>
      <p:regular r:id="rId25"/>
    </p:embeddedFont>
    <p:embeddedFont>
      <p:font typeface="Canva Sans Bold" panose="020B0604020202020204" charset="0"/>
      <p:regular r:id="rId26"/>
    </p:embeddedFont>
    <p:embeddedFont>
      <p:font typeface="Comic Sans" panose="020B0604020202020204" charset="0"/>
      <p:regular r:id="rId27"/>
    </p:embeddedFont>
    <p:embeddedFont>
      <p:font typeface="Comic Sans Bold" panose="020B0604020202020204" charset="0"/>
      <p:regular r:id="rId28"/>
    </p:embeddedFont>
    <p:embeddedFont>
      <p:font typeface="League Spartan" panose="020B0604020202020204" charset="0"/>
      <p:regular r:id="rId29"/>
    </p:embeddedFont>
    <p:embeddedFont>
      <p:font typeface="Open Sans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1057" y="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016"/>
            <a:ext cx="18368481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28575">
            <a:solidFill>
              <a:schemeClr val="tx1"/>
            </a:solidFill>
          </a:ln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1000" y="1485900"/>
            <a:ext cx="9796334" cy="194938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4"/>
              </a:lnSpc>
            </a:pPr>
            <a:r>
              <a:rPr lang="en-US" sz="4002" dirty="0">
                <a:solidFill>
                  <a:srgbClr val="FFFF00"/>
                </a:solidFill>
                <a:latin typeface="League Spartan"/>
              </a:rPr>
              <a:t>HOTEL RESERVATION ANALYSIS WITH SQL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37518" y="8327627"/>
            <a:ext cx="5548420" cy="1508939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B0F0"/>
                </a:solidFill>
                <a:latin typeface="Canva Sans Bold"/>
              </a:rPr>
              <a:t>by</a:t>
            </a:r>
            <a:r>
              <a:rPr lang="en-US" sz="2799" dirty="0">
                <a:solidFill>
                  <a:srgbClr val="A97F45"/>
                </a:solidFill>
                <a:latin typeface="Canva Sans Bold"/>
              </a:rPr>
              <a:t> </a:t>
            </a:r>
            <a:endParaRPr lang="en-US" sz="2999" dirty="0">
              <a:solidFill>
                <a:srgbClr val="00B0F0"/>
              </a:solidFill>
              <a:latin typeface="Canva Sans Bold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B0F0"/>
                </a:solidFill>
                <a:latin typeface="Canva Sans Bold"/>
              </a:rPr>
              <a:t>SAI PHANI KUMAR CHINTA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000" dirty="0">
                <a:solidFill>
                  <a:srgbClr val="00B0F0"/>
                </a:solidFill>
                <a:latin typeface="Canva Sans Bold"/>
              </a:rPr>
              <a:t>Batch – MIP-DA-10</a:t>
            </a:r>
            <a:r>
              <a:rPr lang="en-US" sz="2000" dirty="0">
                <a:solidFill>
                  <a:srgbClr val="00B0F0"/>
                </a:solidFill>
                <a:latin typeface="Canva Sans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16486" cy="10287000"/>
            <a:chOff x="0" y="0"/>
            <a:chExt cx="388864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1915" r="23164"/>
            <a:stretch>
              <a:fillRect/>
            </a:stretch>
          </p:blipFill>
          <p:spPr>
            <a:xfrm>
              <a:off x="0" y="0"/>
              <a:ext cx="3888648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3354889" y="2422141"/>
            <a:ext cx="8056423" cy="2368726"/>
          </a:xfrm>
          <a:custGeom>
            <a:avLst/>
            <a:gdLst/>
            <a:ahLst/>
            <a:cxnLst/>
            <a:rect l="l" t="t" r="r" b="b"/>
            <a:pathLst>
              <a:path w="8056423" h="2368726">
                <a:moveTo>
                  <a:pt x="0" y="0"/>
                </a:moveTo>
                <a:lnTo>
                  <a:pt x="8056423" y="0"/>
                </a:lnTo>
                <a:lnTo>
                  <a:pt x="8056423" y="2368726"/>
                </a:lnTo>
                <a:lnTo>
                  <a:pt x="0" y="2368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354889" y="6180602"/>
            <a:ext cx="3174696" cy="826302"/>
          </a:xfrm>
          <a:custGeom>
            <a:avLst/>
            <a:gdLst/>
            <a:ahLst/>
            <a:cxnLst/>
            <a:rect l="l" t="t" r="r" b="b"/>
            <a:pathLst>
              <a:path w="3174696" h="826302">
                <a:moveTo>
                  <a:pt x="0" y="0"/>
                </a:moveTo>
                <a:lnTo>
                  <a:pt x="3174697" y="0"/>
                </a:lnTo>
                <a:lnTo>
                  <a:pt x="3174697" y="826303"/>
                </a:lnTo>
                <a:lnTo>
                  <a:pt x="0" y="826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9387" r="-11250" b="-909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54889" y="834727"/>
            <a:ext cx="9535600" cy="81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5757"/>
                </a:solidFill>
                <a:latin typeface="Canva Sans Bold"/>
              </a:rPr>
              <a:t>3. What is the average price per room for reservations involving children?  </a:t>
            </a:r>
          </a:p>
        </p:txBody>
      </p:sp>
      <p:sp>
        <p:nvSpPr>
          <p:cNvPr id="7" name="Freeform 7"/>
          <p:cNvSpPr/>
          <p:nvPr/>
        </p:nvSpPr>
        <p:spPr>
          <a:xfrm>
            <a:off x="13746374" y="0"/>
            <a:ext cx="4541626" cy="10287000"/>
          </a:xfrm>
          <a:custGeom>
            <a:avLst/>
            <a:gdLst/>
            <a:ahLst/>
            <a:cxnLst/>
            <a:rect l="l" t="t" r="r" b="b"/>
            <a:pathLst>
              <a:path w="4541626" h="10287000">
                <a:moveTo>
                  <a:pt x="0" y="0"/>
                </a:moveTo>
                <a:lnTo>
                  <a:pt x="4541626" y="0"/>
                </a:lnTo>
                <a:lnTo>
                  <a:pt x="45416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3799" r="-2553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51A18"/>
                  </a:solidFill>
                  <a:latin typeface="Open Sans Bold"/>
                </a:rPr>
                <a:t>10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354889" y="5774228"/>
            <a:ext cx="1064711" cy="335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5757"/>
                </a:solidFill>
                <a:latin typeface="Open Sans Bold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54889" y="2019182"/>
            <a:ext cx="932311" cy="335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DE59"/>
                </a:solidFill>
                <a:latin typeface="Open Sans Bold"/>
              </a:rPr>
              <a:t>QUERY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68747" cy="10287000"/>
            <a:chOff x="0" y="0"/>
            <a:chExt cx="382499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2037" r="23286"/>
            <a:stretch>
              <a:fillRect/>
            </a:stretch>
          </p:blipFill>
          <p:spPr>
            <a:xfrm>
              <a:off x="0" y="0"/>
              <a:ext cx="3824996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3390549" y="2069419"/>
            <a:ext cx="5976950" cy="2903927"/>
          </a:xfrm>
          <a:custGeom>
            <a:avLst/>
            <a:gdLst/>
            <a:ahLst/>
            <a:cxnLst/>
            <a:rect l="l" t="t" r="r" b="b"/>
            <a:pathLst>
              <a:path w="5976950" h="2903927">
                <a:moveTo>
                  <a:pt x="0" y="0"/>
                </a:moveTo>
                <a:lnTo>
                  <a:pt x="5976950" y="0"/>
                </a:lnTo>
                <a:lnTo>
                  <a:pt x="5976950" y="2903927"/>
                </a:lnTo>
                <a:lnTo>
                  <a:pt x="0" y="2903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12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390549" y="6843538"/>
            <a:ext cx="5481029" cy="991652"/>
          </a:xfrm>
          <a:custGeom>
            <a:avLst/>
            <a:gdLst/>
            <a:ahLst/>
            <a:cxnLst/>
            <a:rect l="l" t="t" r="r" b="b"/>
            <a:pathLst>
              <a:path w="5481029" h="991652">
                <a:moveTo>
                  <a:pt x="0" y="0"/>
                </a:moveTo>
                <a:lnTo>
                  <a:pt x="5481029" y="0"/>
                </a:lnTo>
                <a:lnTo>
                  <a:pt x="5481029" y="991652"/>
                </a:lnTo>
                <a:lnTo>
                  <a:pt x="0" y="991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90" b="-259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14657" y="0"/>
            <a:ext cx="4773343" cy="10287000"/>
          </a:xfrm>
          <a:custGeom>
            <a:avLst/>
            <a:gdLst/>
            <a:ahLst/>
            <a:cxnLst/>
            <a:rect l="l" t="t" r="r" b="b"/>
            <a:pathLst>
              <a:path w="4773343" h="10287000">
                <a:moveTo>
                  <a:pt x="0" y="0"/>
                </a:moveTo>
                <a:lnTo>
                  <a:pt x="4773343" y="0"/>
                </a:lnTo>
                <a:lnTo>
                  <a:pt x="477334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8566" r="-2429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51A18"/>
                  </a:solidFill>
                  <a:latin typeface="Open Sans Bold"/>
                </a:rPr>
                <a:t>11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390549" y="990600"/>
            <a:ext cx="8458873" cy="39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5757"/>
                </a:solidFill>
                <a:latin typeface="Canva Sans Bold"/>
              </a:rPr>
              <a:t>4. How many reservations were made for the year 2018?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90549" y="6503838"/>
            <a:ext cx="1143433" cy="339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5757"/>
                </a:solidFill>
                <a:latin typeface="Open Sans Bold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90549" y="1729720"/>
            <a:ext cx="932311" cy="339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DE59"/>
                </a:solidFill>
                <a:latin typeface="Open Sans Bold"/>
              </a:rPr>
              <a:t>QUERY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68747" cy="10287000"/>
            <a:chOff x="0" y="0"/>
            <a:chExt cx="382499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2037" r="23286"/>
            <a:stretch>
              <a:fillRect/>
            </a:stretch>
          </p:blipFill>
          <p:spPr>
            <a:xfrm>
              <a:off x="0" y="0"/>
              <a:ext cx="3824996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3251393" y="2106622"/>
            <a:ext cx="5560994" cy="2655605"/>
          </a:xfrm>
          <a:custGeom>
            <a:avLst/>
            <a:gdLst/>
            <a:ahLst/>
            <a:cxnLst/>
            <a:rect l="l" t="t" r="r" b="b"/>
            <a:pathLst>
              <a:path w="5560994" h="2655605">
                <a:moveTo>
                  <a:pt x="0" y="0"/>
                </a:moveTo>
                <a:lnTo>
                  <a:pt x="5560995" y="0"/>
                </a:lnTo>
                <a:lnTo>
                  <a:pt x="5560995" y="2655605"/>
                </a:lnTo>
                <a:lnTo>
                  <a:pt x="0" y="2655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51393" y="6591428"/>
            <a:ext cx="5256095" cy="873126"/>
          </a:xfrm>
          <a:custGeom>
            <a:avLst/>
            <a:gdLst/>
            <a:ahLst/>
            <a:cxnLst/>
            <a:rect l="l" t="t" r="r" b="b"/>
            <a:pathLst>
              <a:path w="5256095" h="873126">
                <a:moveTo>
                  <a:pt x="0" y="0"/>
                </a:moveTo>
                <a:lnTo>
                  <a:pt x="5256096" y="0"/>
                </a:lnTo>
                <a:lnTo>
                  <a:pt x="5256096" y="873126"/>
                </a:lnTo>
                <a:lnTo>
                  <a:pt x="0" y="873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236" b="-323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51393" y="990600"/>
            <a:ext cx="7580658" cy="39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5757"/>
                </a:solidFill>
                <a:latin typeface="Canva Sans Bold"/>
              </a:rPr>
              <a:t>5. What is the most commonly booked room type?  </a:t>
            </a:r>
          </a:p>
        </p:txBody>
      </p:sp>
      <p:sp>
        <p:nvSpPr>
          <p:cNvPr id="7" name="Freeform 7"/>
          <p:cNvSpPr/>
          <p:nvPr/>
        </p:nvSpPr>
        <p:spPr>
          <a:xfrm>
            <a:off x="13746374" y="0"/>
            <a:ext cx="4541626" cy="10287000"/>
          </a:xfrm>
          <a:custGeom>
            <a:avLst/>
            <a:gdLst/>
            <a:ahLst/>
            <a:cxnLst/>
            <a:rect l="l" t="t" r="r" b="b"/>
            <a:pathLst>
              <a:path w="4541626" h="10287000">
                <a:moveTo>
                  <a:pt x="0" y="0"/>
                </a:moveTo>
                <a:lnTo>
                  <a:pt x="4541626" y="0"/>
                </a:lnTo>
                <a:lnTo>
                  <a:pt x="45416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3799" r="-2553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51A18"/>
                  </a:solidFill>
                  <a:latin typeface="Open Sans Bold"/>
                </a:rPr>
                <a:t>12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251393" y="6294351"/>
            <a:ext cx="838873" cy="29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5757"/>
                </a:solidFill>
                <a:latin typeface="Open Sans Bold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51393" y="1766922"/>
            <a:ext cx="939607" cy="339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DE59"/>
                </a:solidFill>
                <a:latin typeface="Open Sans Bold"/>
              </a:rPr>
              <a:t>QUERY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64486" cy="10287000"/>
            <a:chOff x="0" y="0"/>
            <a:chExt cx="3819315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2048" r="23297"/>
            <a:stretch>
              <a:fillRect/>
            </a:stretch>
          </p:blipFill>
          <p:spPr>
            <a:xfrm>
              <a:off x="0" y="0"/>
              <a:ext cx="3819315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3201050" y="2755382"/>
            <a:ext cx="7462166" cy="1989066"/>
          </a:xfrm>
          <a:custGeom>
            <a:avLst/>
            <a:gdLst/>
            <a:ahLst/>
            <a:cxnLst/>
            <a:rect l="l" t="t" r="r" b="b"/>
            <a:pathLst>
              <a:path w="7462166" h="1989066">
                <a:moveTo>
                  <a:pt x="0" y="0"/>
                </a:moveTo>
                <a:lnTo>
                  <a:pt x="7462166" y="0"/>
                </a:lnTo>
                <a:lnTo>
                  <a:pt x="7462166" y="1989066"/>
                </a:lnTo>
                <a:lnTo>
                  <a:pt x="0" y="1989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01050" y="6383911"/>
            <a:ext cx="4381459" cy="971541"/>
          </a:xfrm>
          <a:custGeom>
            <a:avLst/>
            <a:gdLst/>
            <a:ahLst/>
            <a:cxnLst/>
            <a:rect l="l" t="t" r="r" b="b"/>
            <a:pathLst>
              <a:path w="4381459" h="971541">
                <a:moveTo>
                  <a:pt x="0" y="0"/>
                </a:moveTo>
                <a:lnTo>
                  <a:pt x="4381460" y="0"/>
                </a:lnTo>
                <a:lnTo>
                  <a:pt x="4381460" y="971541"/>
                </a:lnTo>
                <a:lnTo>
                  <a:pt x="0" y="971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01050" y="993359"/>
            <a:ext cx="10336778" cy="81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5757"/>
                </a:solidFill>
                <a:latin typeface="Open Sans Bold"/>
              </a:rPr>
              <a:t>6. How many reservations fall on a weekend (no_of_weekend_nights &gt; 0)?</a:t>
            </a:r>
          </a:p>
        </p:txBody>
      </p:sp>
      <p:sp>
        <p:nvSpPr>
          <p:cNvPr id="7" name="Freeform 7"/>
          <p:cNvSpPr/>
          <p:nvPr/>
        </p:nvSpPr>
        <p:spPr>
          <a:xfrm>
            <a:off x="13746374" y="0"/>
            <a:ext cx="4541626" cy="10287000"/>
          </a:xfrm>
          <a:custGeom>
            <a:avLst/>
            <a:gdLst/>
            <a:ahLst/>
            <a:cxnLst/>
            <a:rect l="l" t="t" r="r" b="b"/>
            <a:pathLst>
              <a:path w="4541626" h="10287000">
                <a:moveTo>
                  <a:pt x="0" y="0"/>
                </a:moveTo>
                <a:lnTo>
                  <a:pt x="4541626" y="0"/>
                </a:lnTo>
                <a:lnTo>
                  <a:pt x="45416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3799" r="-2553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51A18"/>
                  </a:solidFill>
                  <a:latin typeface="Open Sans Bold"/>
                </a:rPr>
                <a:t>13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201050" y="6044212"/>
            <a:ext cx="1066150" cy="339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5757"/>
                </a:solidFill>
                <a:latin typeface="Open Sans Bold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7497" y="2415682"/>
            <a:ext cx="955864" cy="339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DE59"/>
                </a:solidFill>
                <a:latin typeface="Open Sans Bold"/>
              </a:rPr>
              <a:t>QUERY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68747" cy="10287000"/>
            <a:chOff x="0" y="0"/>
            <a:chExt cx="382499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2037" r="23286"/>
            <a:stretch>
              <a:fillRect/>
            </a:stretch>
          </p:blipFill>
          <p:spPr>
            <a:xfrm>
              <a:off x="0" y="0"/>
              <a:ext cx="3824996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3281328" y="2686649"/>
            <a:ext cx="6441874" cy="2181107"/>
          </a:xfrm>
          <a:custGeom>
            <a:avLst/>
            <a:gdLst/>
            <a:ahLst/>
            <a:cxnLst/>
            <a:rect l="l" t="t" r="r" b="b"/>
            <a:pathLst>
              <a:path w="6441874" h="2181107">
                <a:moveTo>
                  <a:pt x="0" y="0"/>
                </a:moveTo>
                <a:lnTo>
                  <a:pt x="6441874" y="0"/>
                </a:lnTo>
                <a:lnTo>
                  <a:pt x="6441874" y="2181107"/>
                </a:lnTo>
                <a:lnTo>
                  <a:pt x="0" y="2181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81328" y="6290307"/>
            <a:ext cx="5862672" cy="965015"/>
          </a:xfrm>
          <a:custGeom>
            <a:avLst/>
            <a:gdLst/>
            <a:ahLst/>
            <a:cxnLst/>
            <a:rect l="l" t="t" r="r" b="b"/>
            <a:pathLst>
              <a:path w="5862672" h="965015">
                <a:moveTo>
                  <a:pt x="0" y="0"/>
                </a:moveTo>
                <a:lnTo>
                  <a:pt x="5862672" y="0"/>
                </a:lnTo>
                <a:lnTo>
                  <a:pt x="5862672" y="965015"/>
                </a:lnTo>
                <a:lnTo>
                  <a:pt x="0" y="96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72" b="-237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81328" y="1136411"/>
            <a:ext cx="9269145" cy="39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5757"/>
                </a:solidFill>
                <a:latin typeface="Open Sans Bold"/>
              </a:rPr>
              <a:t>7. What is the highest and lowest lead time for reservations? </a:t>
            </a:r>
          </a:p>
        </p:txBody>
      </p:sp>
      <p:sp>
        <p:nvSpPr>
          <p:cNvPr id="7" name="Freeform 7"/>
          <p:cNvSpPr/>
          <p:nvPr/>
        </p:nvSpPr>
        <p:spPr>
          <a:xfrm>
            <a:off x="13746374" y="0"/>
            <a:ext cx="4541626" cy="10287000"/>
          </a:xfrm>
          <a:custGeom>
            <a:avLst/>
            <a:gdLst/>
            <a:ahLst/>
            <a:cxnLst/>
            <a:rect l="l" t="t" r="r" b="b"/>
            <a:pathLst>
              <a:path w="4541626" h="10287000">
                <a:moveTo>
                  <a:pt x="0" y="0"/>
                </a:moveTo>
                <a:lnTo>
                  <a:pt x="4541626" y="0"/>
                </a:lnTo>
                <a:lnTo>
                  <a:pt x="45416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3799" r="-2553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51A18"/>
                  </a:solidFill>
                  <a:latin typeface="Open Sans Bold"/>
                </a:rPr>
                <a:t>14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281328" y="5982182"/>
            <a:ext cx="1062072" cy="335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5757"/>
                </a:solidFill>
                <a:latin typeface="Open Sans Bold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81328" y="2346950"/>
            <a:ext cx="932311" cy="335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DE59"/>
                </a:solidFill>
                <a:latin typeface="Open Sans Bold"/>
              </a:rPr>
              <a:t>QUERY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68747" cy="10287000"/>
            <a:chOff x="0" y="0"/>
            <a:chExt cx="382499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2037" r="23286"/>
            <a:stretch>
              <a:fillRect/>
            </a:stretch>
          </p:blipFill>
          <p:spPr>
            <a:xfrm>
              <a:off x="0" y="0"/>
              <a:ext cx="3824996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3746374" y="0"/>
            <a:ext cx="4541626" cy="10287000"/>
          </a:xfrm>
          <a:custGeom>
            <a:avLst/>
            <a:gdLst/>
            <a:ahLst/>
            <a:cxnLst/>
            <a:rect l="l" t="t" r="r" b="b"/>
            <a:pathLst>
              <a:path w="4541626" h="10287000">
                <a:moveTo>
                  <a:pt x="0" y="0"/>
                </a:moveTo>
                <a:lnTo>
                  <a:pt x="4541626" y="0"/>
                </a:lnTo>
                <a:lnTo>
                  <a:pt x="45416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3799" r="-2553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44156" y="2381498"/>
            <a:ext cx="6280326" cy="3116903"/>
          </a:xfrm>
          <a:custGeom>
            <a:avLst/>
            <a:gdLst/>
            <a:ahLst/>
            <a:cxnLst/>
            <a:rect l="l" t="t" r="r" b="b"/>
            <a:pathLst>
              <a:path w="6280326" h="3116903">
                <a:moveTo>
                  <a:pt x="0" y="0"/>
                </a:moveTo>
                <a:lnTo>
                  <a:pt x="6280326" y="0"/>
                </a:lnTo>
                <a:lnTo>
                  <a:pt x="6280326" y="3116903"/>
                </a:lnTo>
                <a:lnTo>
                  <a:pt x="0" y="3116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44156" y="6845780"/>
            <a:ext cx="5251109" cy="831285"/>
          </a:xfrm>
          <a:custGeom>
            <a:avLst/>
            <a:gdLst/>
            <a:ahLst/>
            <a:cxnLst/>
            <a:rect l="l" t="t" r="r" b="b"/>
            <a:pathLst>
              <a:path w="5251109" h="831285">
                <a:moveTo>
                  <a:pt x="0" y="0"/>
                </a:moveTo>
                <a:lnTo>
                  <a:pt x="5251109" y="0"/>
                </a:lnTo>
                <a:lnTo>
                  <a:pt x="5251109" y="831285"/>
                </a:lnTo>
                <a:lnTo>
                  <a:pt x="0" y="831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640" b="-264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44156" y="906431"/>
            <a:ext cx="10502218" cy="39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5757"/>
                </a:solidFill>
                <a:latin typeface="Open Sans Bold"/>
              </a:rPr>
              <a:t>8. What is the most common market segment type for reservations? 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51A18"/>
                  </a:solidFill>
                  <a:latin typeface="Open Sans Bold"/>
                </a:rPr>
                <a:t>15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244156" y="6548703"/>
            <a:ext cx="838873" cy="29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5757"/>
                </a:solidFill>
                <a:latin typeface="Open Sans Bold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20602" y="2041799"/>
            <a:ext cx="1046598" cy="335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DE59"/>
                </a:solidFill>
                <a:latin typeface="Open Sans Bold"/>
              </a:rPr>
              <a:t>QUERY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68747" cy="10287000"/>
            <a:chOff x="0" y="0"/>
            <a:chExt cx="382499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2037" r="23286"/>
            <a:stretch>
              <a:fillRect/>
            </a:stretch>
          </p:blipFill>
          <p:spPr>
            <a:xfrm>
              <a:off x="0" y="0"/>
              <a:ext cx="3824996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3422769" y="6360091"/>
            <a:ext cx="3245943" cy="910066"/>
          </a:xfrm>
          <a:custGeom>
            <a:avLst/>
            <a:gdLst/>
            <a:ahLst/>
            <a:cxnLst/>
            <a:rect l="l" t="t" r="r" b="b"/>
            <a:pathLst>
              <a:path w="3245943" h="910066">
                <a:moveTo>
                  <a:pt x="0" y="0"/>
                </a:moveTo>
                <a:lnTo>
                  <a:pt x="3245943" y="0"/>
                </a:lnTo>
                <a:lnTo>
                  <a:pt x="3245943" y="910066"/>
                </a:lnTo>
                <a:lnTo>
                  <a:pt x="0" y="910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477" t="-4996" r="-3874" b="-1137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83753" y="2573083"/>
            <a:ext cx="6195388" cy="2332213"/>
          </a:xfrm>
          <a:custGeom>
            <a:avLst/>
            <a:gdLst/>
            <a:ahLst/>
            <a:cxnLst/>
            <a:rect l="l" t="t" r="r" b="b"/>
            <a:pathLst>
              <a:path w="6195388" h="2332213">
                <a:moveTo>
                  <a:pt x="0" y="0"/>
                </a:moveTo>
                <a:lnTo>
                  <a:pt x="6195388" y="0"/>
                </a:lnTo>
                <a:lnTo>
                  <a:pt x="6195388" y="2332212"/>
                </a:lnTo>
                <a:lnTo>
                  <a:pt x="0" y="2332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83753" y="990600"/>
            <a:ext cx="9866787" cy="39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5757"/>
                </a:solidFill>
                <a:latin typeface="Open Sans Bold"/>
              </a:rPr>
              <a:t>9. How many reservations have a booking status of "Confirmed"?</a:t>
            </a:r>
          </a:p>
        </p:txBody>
      </p:sp>
      <p:sp>
        <p:nvSpPr>
          <p:cNvPr id="7" name="Freeform 7"/>
          <p:cNvSpPr/>
          <p:nvPr/>
        </p:nvSpPr>
        <p:spPr>
          <a:xfrm>
            <a:off x="13746374" y="0"/>
            <a:ext cx="4541626" cy="10287000"/>
          </a:xfrm>
          <a:custGeom>
            <a:avLst/>
            <a:gdLst/>
            <a:ahLst/>
            <a:cxnLst/>
            <a:rect l="l" t="t" r="r" b="b"/>
            <a:pathLst>
              <a:path w="4541626" h="10287000">
                <a:moveTo>
                  <a:pt x="0" y="0"/>
                </a:moveTo>
                <a:lnTo>
                  <a:pt x="4541626" y="0"/>
                </a:lnTo>
                <a:lnTo>
                  <a:pt x="45416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3799" r="-2553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51A18"/>
                  </a:solidFill>
                  <a:latin typeface="Open Sans Bold"/>
                </a:rPr>
                <a:t>16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422769" y="6063014"/>
            <a:ext cx="838873" cy="29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5757"/>
                </a:solidFill>
                <a:latin typeface="Open Sans Bold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83753" y="2233383"/>
            <a:ext cx="977889" cy="339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DE59"/>
                </a:solidFill>
                <a:latin typeface="Open Sans Bold"/>
              </a:rPr>
              <a:t>QUERY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68747" cy="10287000"/>
            <a:chOff x="0" y="0"/>
            <a:chExt cx="382499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2037" r="23286"/>
            <a:stretch>
              <a:fillRect/>
            </a:stretch>
          </p:blipFill>
          <p:spPr>
            <a:xfrm>
              <a:off x="0" y="0"/>
              <a:ext cx="3824996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3746374" y="0"/>
            <a:ext cx="4541626" cy="10287000"/>
          </a:xfrm>
          <a:custGeom>
            <a:avLst/>
            <a:gdLst/>
            <a:ahLst/>
            <a:cxnLst/>
            <a:rect l="l" t="t" r="r" b="b"/>
            <a:pathLst>
              <a:path w="4541626" h="10287000">
                <a:moveTo>
                  <a:pt x="0" y="0"/>
                </a:moveTo>
                <a:lnTo>
                  <a:pt x="4541626" y="0"/>
                </a:lnTo>
                <a:lnTo>
                  <a:pt x="45416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3799" r="-2553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 dirty="0">
                  <a:solidFill>
                    <a:srgbClr val="151A18"/>
                  </a:solidFill>
                  <a:latin typeface="Open Sans Bold"/>
                </a:rPr>
                <a:t>17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3250447" y="2706945"/>
            <a:ext cx="7843851" cy="2254934"/>
          </a:xfrm>
          <a:custGeom>
            <a:avLst/>
            <a:gdLst/>
            <a:ahLst/>
            <a:cxnLst/>
            <a:rect l="l" t="t" r="r" b="b"/>
            <a:pathLst>
              <a:path w="7843851" h="2254934">
                <a:moveTo>
                  <a:pt x="0" y="0"/>
                </a:moveTo>
                <a:lnTo>
                  <a:pt x="7843852" y="0"/>
                </a:lnTo>
                <a:lnTo>
                  <a:pt x="7843852" y="2254934"/>
                </a:lnTo>
                <a:lnTo>
                  <a:pt x="0" y="2254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50447" y="6629431"/>
            <a:ext cx="6283185" cy="805958"/>
          </a:xfrm>
          <a:custGeom>
            <a:avLst/>
            <a:gdLst/>
            <a:ahLst/>
            <a:cxnLst/>
            <a:rect l="l" t="t" r="r" b="b"/>
            <a:pathLst>
              <a:path w="6283185" h="805958">
                <a:moveTo>
                  <a:pt x="0" y="0"/>
                </a:moveTo>
                <a:lnTo>
                  <a:pt x="6283185" y="0"/>
                </a:lnTo>
                <a:lnTo>
                  <a:pt x="6283185" y="805959"/>
                </a:lnTo>
                <a:lnTo>
                  <a:pt x="0" y="805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50447" y="811556"/>
            <a:ext cx="10017187" cy="81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5757"/>
                </a:solidFill>
                <a:latin typeface="Open Sans Bold"/>
              </a:rPr>
              <a:t>10. What is the total number of adults and children across all reservations?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50447" y="6332355"/>
            <a:ext cx="838873" cy="29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5757"/>
                </a:solidFill>
                <a:latin typeface="Open Sans Bold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81328" y="2346950"/>
            <a:ext cx="985872" cy="335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DE59"/>
                </a:solidFill>
                <a:latin typeface="Open Sans Bold"/>
              </a:rPr>
              <a:t>QUERY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68747" cy="10287000"/>
            <a:chOff x="0" y="0"/>
            <a:chExt cx="382499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2037" r="23286"/>
            <a:stretch>
              <a:fillRect/>
            </a:stretch>
          </p:blipFill>
          <p:spPr>
            <a:xfrm>
              <a:off x="0" y="0"/>
              <a:ext cx="3824996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3203752" y="2758354"/>
            <a:ext cx="8208491" cy="2136279"/>
          </a:xfrm>
          <a:custGeom>
            <a:avLst/>
            <a:gdLst/>
            <a:ahLst/>
            <a:cxnLst/>
            <a:rect l="l" t="t" r="r" b="b"/>
            <a:pathLst>
              <a:path w="8208491" h="2136279">
                <a:moveTo>
                  <a:pt x="0" y="0"/>
                </a:moveTo>
                <a:lnTo>
                  <a:pt x="8208490" y="0"/>
                </a:lnTo>
                <a:lnTo>
                  <a:pt x="8208490" y="2136279"/>
                </a:lnTo>
                <a:lnTo>
                  <a:pt x="0" y="2136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03752" y="6345664"/>
            <a:ext cx="4601623" cy="908480"/>
          </a:xfrm>
          <a:custGeom>
            <a:avLst/>
            <a:gdLst/>
            <a:ahLst/>
            <a:cxnLst/>
            <a:rect l="l" t="t" r="r" b="b"/>
            <a:pathLst>
              <a:path w="4601623" h="908480">
                <a:moveTo>
                  <a:pt x="0" y="0"/>
                </a:moveTo>
                <a:lnTo>
                  <a:pt x="4601623" y="0"/>
                </a:lnTo>
                <a:lnTo>
                  <a:pt x="4601623" y="908480"/>
                </a:lnTo>
                <a:lnTo>
                  <a:pt x="0" y="908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19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03752" y="990600"/>
            <a:ext cx="10397508" cy="81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5757"/>
                </a:solidFill>
                <a:latin typeface="Open Sans Bold"/>
              </a:rPr>
              <a:t>11. What is the average number of weekend nights for reservations involving children?  </a:t>
            </a:r>
          </a:p>
        </p:txBody>
      </p:sp>
      <p:sp>
        <p:nvSpPr>
          <p:cNvPr id="7" name="Freeform 7"/>
          <p:cNvSpPr/>
          <p:nvPr/>
        </p:nvSpPr>
        <p:spPr>
          <a:xfrm>
            <a:off x="13746374" y="0"/>
            <a:ext cx="4541626" cy="10287000"/>
          </a:xfrm>
          <a:custGeom>
            <a:avLst/>
            <a:gdLst/>
            <a:ahLst/>
            <a:cxnLst/>
            <a:rect l="l" t="t" r="r" b="b"/>
            <a:pathLst>
              <a:path w="4541626" h="10287000">
                <a:moveTo>
                  <a:pt x="0" y="0"/>
                </a:moveTo>
                <a:lnTo>
                  <a:pt x="4541626" y="0"/>
                </a:lnTo>
                <a:lnTo>
                  <a:pt x="45416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3799" r="-2553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51A18"/>
                  </a:solidFill>
                  <a:latin typeface="Open Sans Bold"/>
                </a:rPr>
                <a:t>18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203752" y="6048588"/>
            <a:ext cx="838873" cy="29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5757"/>
                </a:solidFill>
                <a:latin typeface="Open Sans Bold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03752" y="2418655"/>
            <a:ext cx="987248" cy="339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DE59"/>
                </a:solidFill>
                <a:latin typeface="Open Sans Bold"/>
              </a:rPr>
              <a:t>QUERY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68747" cy="10287000"/>
            <a:chOff x="0" y="0"/>
            <a:chExt cx="382499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2037" r="23286"/>
            <a:stretch>
              <a:fillRect/>
            </a:stretch>
          </p:blipFill>
          <p:spPr>
            <a:xfrm>
              <a:off x="0" y="0"/>
              <a:ext cx="3824996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3746374" y="0"/>
            <a:ext cx="4541626" cy="10287000"/>
          </a:xfrm>
          <a:custGeom>
            <a:avLst/>
            <a:gdLst/>
            <a:ahLst/>
            <a:cxnLst/>
            <a:rect l="l" t="t" r="r" b="b"/>
            <a:pathLst>
              <a:path w="4541626" h="10287000">
                <a:moveTo>
                  <a:pt x="0" y="0"/>
                </a:moveTo>
                <a:lnTo>
                  <a:pt x="4541626" y="0"/>
                </a:lnTo>
                <a:lnTo>
                  <a:pt x="45416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3799" r="-2553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51A18"/>
                  </a:solidFill>
                  <a:latin typeface="Open Sans Bold"/>
                </a:rPr>
                <a:t>19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3249429" y="5412001"/>
            <a:ext cx="3853109" cy="3556716"/>
          </a:xfrm>
          <a:custGeom>
            <a:avLst/>
            <a:gdLst/>
            <a:ahLst/>
            <a:cxnLst/>
            <a:rect l="l" t="t" r="r" b="b"/>
            <a:pathLst>
              <a:path w="3853109" h="3556716">
                <a:moveTo>
                  <a:pt x="0" y="0"/>
                </a:moveTo>
                <a:lnTo>
                  <a:pt x="3853109" y="0"/>
                </a:lnTo>
                <a:lnTo>
                  <a:pt x="3853109" y="3556716"/>
                </a:lnTo>
                <a:lnTo>
                  <a:pt x="0" y="355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38779" y="2115087"/>
            <a:ext cx="6305221" cy="2500110"/>
          </a:xfrm>
          <a:custGeom>
            <a:avLst/>
            <a:gdLst/>
            <a:ahLst/>
            <a:cxnLst/>
            <a:rect l="l" t="t" r="r" b="b"/>
            <a:pathLst>
              <a:path w="6305221" h="2500110">
                <a:moveTo>
                  <a:pt x="0" y="0"/>
                </a:moveTo>
                <a:lnTo>
                  <a:pt x="6305222" y="0"/>
                </a:lnTo>
                <a:lnTo>
                  <a:pt x="6305222" y="2500110"/>
                </a:lnTo>
                <a:lnTo>
                  <a:pt x="0" y="25001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38779" y="632511"/>
            <a:ext cx="10126913" cy="39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5757"/>
                </a:solidFill>
                <a:latin typeface="Open Sans Bold"/>
              </a:rPr>
              <a:t>12. How many reservations were made in each month of the year?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38779" y="5114925"/>
            <a:ext cx="838873" cy="29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5757"/>
                </a:solidFill>
                <a:latin typeface="Open Sans Bold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15226" y="1775388"/>
            <a:ext cx="1051974" cy="335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DE59"/>
                </a:solidFill>
                <a:latin typeface="Open Sans Bold"/>
              </a:rPr>
              <a:t>QUERY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778985" y="8841506"/>
            <a:ext cx="420513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02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6274369" cy="10287000"/>
            <a:chOff x="0" y="0"/>
            <a:chExt cx="8365826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32434" r="26852"/>
            <a:stretch>
              <a:fillRect/>
            </a:stretch>
          </p:blipFill>
          <p:spPr>
            <a:xfrm>
              <a:off x="0" y="0"/>
              <a:ext cx="8365826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7015173" y="1350532"/>
            <a:ext cx="6151780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sz="3000" u="sng">
                <a:solidFill>
                  <a:srgbClr val="FF914D"/>
                </a:solidFill>
                <a:latin typeface="Open Sans Bold"/>
              </a:rPr>
              <a:t>PROJECT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15173" y="2776393"/>
            <a:ext cx="10675309" cy="95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5" lvl="1" indent="-269872" algn="just">
              <a:lnSpc>
                <a:spcPts val="39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omic Sans"/>
              </a:rPr>
              <a:t>The hotel industry relies on data to make informed decisions and provide a better guest experience.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03675" y="4513856"/>
            <a:ext cx="10675309" cy="147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5" lvl="1" indent="-269872" algn="just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omic Sans"/>
              </a:rPr>
              <a:t>The main objective is to perform Exploratory Data Analysis on the Hotel dataset to find the insights about the guest preferences, booking trends &amp; other key factors influence hotel operations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15173" y="6771760"/>
            <a:ext cx="10675309" cy="96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5" lvl="1" indent="-269872" algn="l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omic Sans"/>
              </a:rPr>
              <a:t>In this task i will be using MySQL Database Management system tool to analyze the data and answer the questions about dataset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62267" cy="10287000"/>
            <a:chOff x="0" y="0"/>
            <a:chExt cx="381635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2054" r="23303"/>
            <a:stretch>
              <a:fillRect/>
            </a:stretch>
          </p:blipFill>
          <p:spPr>
            <a:xfrm>
              <a:off x="0" y="0"/>
              <a:ext cx="3816356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3285792" y="2800700"/>
            <a:ext cx="9186312" cy="2145448"/>
          </a:xfrm>
          <a:custGeom>
            <a:avLst/>
            <a:gdLst/>
            <a:ahLst/>
            <a:cxnLst/>
            <a:rect l="l" t="t" r="r" b="b"/>
            <a:pathLst>
              <a:path w="9186312" h="2145448">
                <a:moveTo>
                  <a:pt x="0" y="0"/>
                </a:moveTo>
                <a:lnTo>
                  <a:pt x="9186312" y="0"/>
                </a:lnTo>
                <a:lnTo>
                  <a:pt x="9186312" y="2145448"/>
                </a:lnTo>
                <a:lnTo>
                  <a:pt x="0" y="2145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85792" y="5793868"/>
            <a:ext cx="3588545" cy="2531452"/>
          </a:xfrm>
          <a:custGeom>
            <a:avLst/>
            <a:gdLst/>
            <a:ahLst/>
            <a:cxnLst/>
            <a:rect l="l" t="t" r="r" b="b"/>
            <a:pathLst>
              <a:path w="3588545" h="2531452">
                <a:moveTo>
                  <a:pt x="0" y="0"/>
                </a:moveTo>
                <a:lnTo>
                  <a:pt x="3588545" y="0"/>
                </a:lnTo>
                <a:lnTo>
                  <a:pt x="3588545" y="2531453"/>
                </a:lnTo>
                <a:lnTo>
                  <a:pt x="0" y="2531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8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85792" y="846958"/>
            <a:ext cx="10309223" cy="81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5757"/>
                </a:solidFill>
                <a:latin typeface="Open Sans Bold"/>
              </a:rPr>
              <a:t>13. What is the average number of nights (both weekend and weekday) spent by guests for each room type? </a:t>
            </a:r>
          </a:p>
        </p:txBody>
      </p:sp>
      <p:sp>
        <p:nvSpPr>
          <p:cNvPr id="7" name="Freeform 7"/>
          <p:cNvSpPr/>
          <p:nvPr/>
        </p:nvSpPr>
        <p:spPr>
          <a:xfrm>
            <a:off x="13746374" y="0"/>
            <a:ext cx="4541626" cy="10287000"/>
          </a:xfrm>
          <a:custGeom>
            <a:avLst/>
            <a:gdLst/>
            <a:ahLst/>
            <a:cxnLst/>
            <a:rect l="l" t="t" r="r" b="b"/>
            <a:pathLst>
              <a:path w="4541626" h="10287000">
                <a:moveTo>
                  <a:pt x="0" y="0"/>
                </a:moveTo>
                <a:lnTo>
                  <a:pt x="4541626" y="0"/>
                </a:lnTo>
                <a:lnTo>
                  <a:pt x="45416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3799" r="-2553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51A18"/>
                  </a:solidFill>
                  <a:latin typeface="Open Sans Bold"/>
                </a:rPr>
                <a:t>20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285792" y="5496792"/>
            <a:ext cx="838873" cy="29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5757"/>
                </a:solidFill>
                <a:latin typeface="Open Sans Bold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85792" y="2461001"/>
            <a:ext cx="981408" cy="339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DE59"/>
                </a:solidFill>
                <a:latin typeface="Open Sans Bold"/>
              </a:rPr>
              <a:t>QUERY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68747" cy="10287000"/>
            <a:chOff x="0" y="0"/>
            <a:chExt cx="382499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2037" r="23286"/>
            <a:stretch>
              <a:fillRect/>
            </a:stretch>
          </p:blipFill>
          <p:spPr>
            <a:xfrm>
              <a:off x="0" y="0"/>
              <a:ext cx="3824996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3291715" y="2547480"/>
            <a:ext cx="7689639" cy="4218829"/>
          </a:xfrm>
          <a:custGeom>
            <a:avLst/>
            <a:gdLst/>
            <a:ahLst/>
            <a:cxnLst/>
            <a:rect l="l" t="t" r="r" b="b"/>
            <a:pathLst>
              <a:path w="7689639" h="4218829">
                <a:moveTo>
                  <a:pt x="0" y="0"/>
                </a:moveTo>
                <a:lnTo>
                  <a:pt x="7689639" y="0"/>
                </a:lnTo>
                <a:lnTo>
                  <a:pt x="7689639" y="4218829"/>
                </a:lnTo>
                <a:lnTo>
                  <a:pt x="0" y="4218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91715" y="7816974"/>
            <a:ext cx="5203482" cy="843808"/>
          </a:xfrm>
          <a:custGeom>
            <a:avLst/>
            <a:gdLst/>
            <a:ahLst/>
            <a:cxnLst/>
            <a:rect l="l" t="t" r="r" b="b"/>
            <a:pathLst>
              <a:path w="5203482" h="843808">
                <a:moveTo>
                  <a:pt x="0" y="0"/>
                </a:moveTo>
                <a:lnTo>
                  <a:pt x="5203482" y="0"/>
                </a:lnTo>
                <a:lnTo>
                  <a:pt x="5203482" y="843808"/>
                </a:lnTo>
                <a:lnTo>
                  <a:pt x="0" y="843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91715" y="602504"/>
            <a:ext cx="10014373" cy="81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5757"/>
                </a:solidFill>
                <a:latin typeface="Open Sans Bold"/>
              </a:rPr>
              <a:t>14. For reservations involving children, what is the most common room type, and what is the average price for that room type?</a:t>
            </a:r>
          </a:p>
        </p:txBody>
      </p:sp>
      <p:sp>
        <p:nvSpPr>
          <p:cNvPr id="7" name="Freeform 7"/>
          <p:cNvSpPr/>
          <p:nvPr/>
        </p:nvSpPr>
        <p:spPr>
          <a:xfrm>
            <a:off x="13746374" y="0"/>
            <a:ext cx="4541626" cy="10287000"/>
          </a:xfrm>
          <a:custGeom>
            <a:avLst/>
            <a:gdLst/>
            <a:ahLst/>
            <a:cxnLst/>
            <a:rect l="l" t="t" r="r" b="b"/>
            <a:pathLst>
              <a:path w="4541626" h="10287000">
                <a:moveTo>
                  <a:pt x="0" y="0"/>
                </a:moveTo>
                <a:lnTo>
                  <a:pt x="4541626" y="0"/>
                </a:lnTo>
                <a:lnTo>
                  <a:pt x="45416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3799" r="-2553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51A18"/>
                  </a:solidFill>
                  <a:latin typeface="Open Sans Bold"/>
                </a:rPr>
                <a:t>21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291715" y="7519898"/>
            <a:ext cx="838873" cy="29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5757"/>
                </a:solidFill>
                <a:latin typeface="Open Sans Bold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68161" y="2207781"/>
            <a:ext cx="999039" cy="339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DE59"/>
                </a:solidFill>
                <a:latin typeface="Open Sans Bold"/>
              </a:rPr>
              <a:t>QUERY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68747" cy="10287000"/>
            <a:chOff x="0" y="0"/>
            <a:chExt cx="382499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2037" r="23286"/>
            <a:stretch>
              <a:fillRect/>
            </a:stretch>
          </p:blipFill>
          <p:spPr>
            <a:xfrm>
              <a:off x="0" y="0"/>
              <a:ext cx="3824996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3746374" y="0"/>
            <a:ext cx="4541626" cy="10287000"/>
          </a:xfrm>
          <a:custGeom>
            <a:avLst/>
            <a:gdLst/>
            <a:ahLst/>
            <a:cxnLst/>
            <a:rect l="l" t="t" r="r" b="b"/>
            <a:pathLst>
              <a:path w="4541626" h="10287000">
                <a:moveTo>
                  <a:pt x="0" y="0"/>
                </a:moveTo>
                <a:lnTo>
                  <a:pt x="4541626" y="0"/>
                </a:lnTo>
                <a:lnTo>
                  <a:pt x="45416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3799" r="-2553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51A18"/>
                  </a:solidFill>
                  <a:latin typeface="Open Sans Bold"/>
                </a:rPr>
                <a:t>22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3195955" y="2914000"/>
            <a:ext cx="7708539" cy="2957093"/>
          </a:xfrm>
          <a:custGeom>
            <a:avLst/>
            <a:gdLst/>
            <a:ahLst/>
            <a:cxnLst/>
            <a:rect l="l" t="t" r="r" b="b"/>
            <a:pathLst>
              <a:path w="7708539" h="2957093">
                <a:moveTo>
                  <a:pt x="0" y="0"/>
                </a:moveTo>
                <a:lnTo>
                  <a:pt x="7708540" y="0"/>
                </a:lnTo>
                <a:lnTo>
                  <a:pt x="7708540" y="2957093"/>
                </a:lnTo>
                <a:lnTo>
                  <a:pt x="0" y="2957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195955" y="6648524"/>
            <a:ext cx="4872844" cy="960842"/>
          </a:xfrm>
          <a:custGeom>
            <a:avLst/>
            <a:gdLst/>
            <a:ahLst/>
            <a:cxnLst/>
            <a:rect l="l" t="t" r="r" b="b"/>
            <a:pathLst>
              <a:path w="4872844" h="960842">
                <a:moveTo>
                  <a:pt x="0" y="0"/>
                </a:moveTo>
                <a:lnTo>
                  <a:pt x="4872844" y="0"/>
                </a:lnTo>
                <a:lnTo>
                  <a:pt x="4872844" y="960842"/>
                </a:lnTo>
                <a:lnTo>
                  <a:pt x="0" y="960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032351" y="990600"/>
            <a:ext cx="10550418" cy="81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5757"/>
                </a:solidFill>
                <a:latin typeface="Open Sans Bold"/>
              </a:rPr>
              <a:t>15. Find the market segment type that generates the highest average price per room.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95955" y="6351447"/>
            <a:ext cx="838873" cy="29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5757"/>
                </a:solidFill>
                <a:latin typeface="Open Sans Bold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95955" y="2574301"/>
            <a:ext cx="995045" cy="339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DE59"/>
                </a:solidFill>
                <a:latin typeface="Open Sans Bold"/>
              </a:rPr>
              <a:t>QUERY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778985" y="8841506"/>
            <a:ext cx="420513" cy="2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151A18"/>
                </a:solidFill>
                <a:latin typeface="Open Sans Bold"/>
              </a:rPr>
              <a:t>23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4644199" cy="10287000"/>
            <a:chOff x="0" y="0"/>
            <a:chExt cx="6192265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34255" r="34255"/>
            <a:stretch>
              <a:fillRect/>
            </a:stretch>
          </p:blipFill>
          <p:spPr>
            <a:xfrm>
              <a:off x="0" y="0"/>
              <a:ext cx="6192265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7494626" y="4106665"/>
            <a:ext cx="5635076" cy="103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5"/>
              </a:lnSpc>
            </a:pPr>
            <a:r>
              <a:rPr lang="en-US" sz="7146" dirty="0">
                <a:solidFill>
                  <a:srgbClr val="FFFF00"/>
                </a:solidFill>
                <a:latin typeface="Open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90482" y="9109217"/>
            <a:ext cx="597518" cy="5975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778985" y="9273394"/>
            <a:ext cx="420513" cy="2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03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15514"/>
            <a:ext cx="5702598" cy="10271486"/>
            <a:chOff x="0" y="0"/>
            <a:chExt cx="7603464" cy="1369531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31470" r="31470"/>
            <a:stretch>
              <a:fillRect/>
            </a:stretch>
          </p:blipFill>
          <p:spPr>
            <a:xfrm>
              <a:off x="0" y="0"/>
              <a:ext cx="7603464" cy="13695315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5953472" y="407061"/>
            <a:ext cx="4660402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sz="3000" u="sng">
                <a:solidFill>
                  <a:srgbClr val="FF914D"/>
                </a:solidFill>
                <a:latin typeface="Open Sans Bold"/>
              </a:rPr>
              <a:t>DATASET DETAILS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42394" y="4446344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151A18"/>
                </a:solidFill>
                <a:latin typeface="Open Sans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53472" y="1283272"/>
            <a:ext cx="11544596" cy="8255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6"/>
              </a:lnSpc>
            </a:pPr>
            <a:r>
              <a:rPr lang="en-US" sz="2383" dirty="0">
                <a:solidFill>
                  <a:srgbClr val="FFFFFF"/>
                </a:solidFill>
                <a:latin typeface="Comic Sans"/>
              </a:rPr>
              <a:t>The dataset includes the following 12 features:</a:t>
            </a:r>
          </a:p>
          <a:p>
            <a:pPr marL="514604" lvl="1" indent="-257302" algn="just">
              <a:lnSpc>
                <a:spcPts val="4075"/>
              </a:lnSpc>
              <a:buFont typeface="Arial"/>
              <a:buChar char="•"/>
            </a:pPr>
            <a:r>
              <a:rPr lang="en-US" sz="2383" dirty="0" err="1">
                <a:solidFill>
                  <a:srgbClr val="FFDE59"/>
                </a:solidFill>
                <a:latin typeface="Comic Sans Bold"/>
              </a:rPr>
              <a:t>Booking_ID</a:t>
            </a:r>
            <a:r>
              <a:rPr lang="en-US" sz="2383" dirty="0">
                <a:solidFill>
                  <a:srgbClr val="FFFFFF"/>
                </a:solidFill>
                <a:latin typeface="Comic Sans"/>
              </a:rPr>
              <a:t>: A unique identifier for each hotel reservation.</a:t>
            </a:r>
          </a:p>
          <a:p>
            <a:pPr marL="514604" lvl="1" indent="-257302" algn="just">
              <a:lnSpc>
                <a:spcPts val="4075"/>
              </a:lnSpc>
              <a:buFont typeface="Arial"/>
              <a:buChar char="•"/>
            </a:pPr>
            <a:r>
              <a:rPr lang="en-US" sz="2383" dirty="0" err="1">
                <a:solidFill>
                  <a:srgbClr val="FFDE59"/>
                </a:solidFill>
                <a:latin typeface="Comic Sans Bold"/>
              </a:rPr>
              <a:t>no_of_adults</a:t>
            </a:r>
            <a:r>
              <a:rPr lang="en-US" sz="2383" dirty="0">
                <a:solidFill>
                  <a:srgbClr val="FFFFFF"/>
                </a:solidFill>
                <a:latin typeface="Comic Sans"/>
              </a:rPr>
              <a:t>: The number of adults in the reservation.</a:t>
            </a:r>
          </a:p>
          <a:p>
            <a:pPr marL="514604" lvl="1" indent="-257302" algn="just">
              <a:lnSpc>
                <a:spcPts val="4075"/>
              </a:lnSpc>
              <a:buFont typeface="Arial"/>
              <a:buChar char="•"/>
            </a:pPr>
            <a:r>
              <a:rPr lang="en-US" sz="2383" dirty="0" err="1">
                <a:solidFill>
                  <a:srgbClr val="FFDE59"/>
                </a:solidFill>
                <a:latin typeface="Comic Sans Bold"/>
              </a:rPr>
              <a:t>no_of_children</a:t>
            </a:r>
            <a:r>
              <a:rPr lang="en-US" sz="2383" dirty="0">
                <a:solidFill>
                  <a:srgbClr val="FFFFFF"/>
                </a:solidFill>
                <a:latin typeface="Comic Sans"/>
              </a:rPr>
              <a:t>: The number of children in the reservation.</a:t>
            </a:r>
          </a:p>
          <a:p>
            <a:pPr marL="514604" lvl="1" indent="-257302" algn="just">
              <a:lnSpc>
                <a:spcPts val="4075"/>
              </a:lnSpc>
              <a:buFont typeface="Arial"/>
              <a:buChar char="•"/>
            </a:pPr>
            <a:r>
              <a:rPr lang="en-US" sz="2383" dirty="0" err="1">
                <a:solidFill>
                  <a:srgbClr val="FFDE59"/>
                </a:solidFill>
                <a:latin typeface="Comic Sans Bold"/>
              </a:rPr>
              <a:t>no_of_weekend_nights</a:t>
            </a:r>
            <a:r>
              <a:rPr lang="en-US" sz="2383" dirty="0">
                <a:solidFill>
                  <a:srgbClr val="FFFFFF"/>
                </a:solidFill>
                <a:latin typeface="Comic Sans"/>
              </a:rPr>
              <a:t>: The number of nights in the reservation that fall on weekends.</a:t>
            </a:r>
          </a:p>
          <a:p>
            <a:pPr marL="514604" lvl="1" indent="-257302" algn="just">
              <a:lnSpc>
                <a:spcPts val="4075"/>
              </a:lnSpc>
              <a:buFont typeface="Arial"/>
              <a:buChar char="•"/>
            </a:pPr>
            <a:r>
              <a:rPr lang="en-US" sz="2383" dirty="0" err="1">
                <a:solidFill>
                  <a:srgbClr val="FFDE59"/>
                </a:solidFill>
                <a:latin typeface="Comic Sans Bold"/>
              </a:rPr>
              <a:t>no_of_week_nights</a:t>
            </a:r>
            <a:r>
              <a:rPr lang="en-US" sz="2383" dirty="0">
                <a:solidFill>
                  <a:srgbClr val="FFFFFF"/>
                </a:solidFill>
                <a:latin typeface="Comic Sans"/>
              </a:rPr>
              <a:t>: The number of nights in the reservation that fall on weekdays.</a:t>
            </a:r>
          </a:p>
          <a:p>
            <a:pPr marL="514604" lvl="1" indent="-257302" algn="just">
              <a:lnSpc>
                <a:spcPts val="4075"/>
              </a:lnSpc>
              <a:buFont typeface="Arial"/>
              <a:buChar char="•"/>
            </a:pPr>
            <a:r>
              <a:rPr lang="en-US" sz="2383" dirty="0" err="1">
                <a:solidFill>
                  <a:srgbClr val="FFDE59"/>
                </a:solidFill>
                <a:latin typeface="Comic Sans Bold"/>
              </a:rPr>
              <a:t>type_of_meal_plan</a:t>
            </a:r>
            <a:r>
              <a:rPr lang="en-US" sz="2383" dirty="0">
                <a:solidFill>
                  <a:srgbClr val="FFFFFF"/>
                </a:solidFill>
                <a:latin typeface="Comic Sans"/>
              </a:rPr>
              <a:t>: The meal plan chosen by the guests.</a:t>
            </a:r>
          </a:p>
          <a:p>
            <a:pPr marL="514604" lvl="1" indent="-257302" algn="just">
              <a:lnSpc>
                <a:spcPts val="4075"/>
              </a:lnSpc>
              <a:buFont typeface="Arial"/>
              <a:buChar char="•"/>
            </a:pPr>
            <a:r>
              <a:rPr lang="en-US" sz="2383" dirty="0" err="1">
                <a:solidFill>
                  <a:srgbClr val="FFDE59"/>
                </a:solidFill>
                <a:latin typeface="Comic Sans Bold"/>
              </a:rPr>
              <a:t>room_type_reserved</a:t>
            </a:r>
            <a:r>
              <a:rPr lang="en-US" sz="2383" dirty="0">
                <a:solidFill>
                  <a:srgbClr val="FFFFFF"/>
                </a:solidFill>
                <a:latin typeface="Comic Sans"/>
              </a:rPr>
              <a:t>: The type of room reserved by the guests.</a:t>
            </a:r>
          </a:p>
          <a:p>
            <a:pPr marL="514604" lvl="1" indent="-257302" algn="just">
              <a:lnSpc>
                <a:spcPts val="4075"/>
              </a:lnSpc>
              <a:buFont typeface="Arial"/>
              <a:buChar char="•"/>
            </a:pPr>
            <a:r>
              <a:rPr lang="en-US" sz="2383" dirty="0" err="1">
                <a:solidFill>
                  <a:srgbClr val="FFDE59"/>
                </a:solidFill>
                <a:latin typeface="Comic Sans Bold"/>
              </a:rPr>
              <a:t>lead_time</a:t>
            </a:r>
            <a:r>
              <a:rPr lang="en-US" sz="2383" dirty="0">
                <a:solidFill>
                  <a:srgbClr val="FFFFFF"/>
                </a:solidFill>
                <a:latin typeface="Comic Sans"/>
              </a:rPr>
              <a:t>: The number of days between booking and arrival.</a:t>
            </a:r>
          </a:p>
          <a:p>
            <a:pPr marL="514604" lvl="1" indent="-257302" algn="just">
              <a:lnSpc>
                <a:spcPts val="4075"/>
              </a:lnSpc>
              <a:buFont typeface="Arial"/>
              <a:buChar char="•"/>
            </a:pPr>
            <a:r>
              <a:rPr lang="en-US" sz="2383" dirty="0" err="1">
                <a:solidFill>
                  <a:srgbClr val="FFDE59"/>
                </a:solidFill>
                <a:latin typeface="Comic Sans Bold"/>
              </a:rPr>
              <a:t>arrival_date</a:t>
            </a:r>
            <a:r>
              <a:rPr lang="en-US" sz="2383" dirty="0">
                <a:solidFill>
                  <a:srgbClr val="FFFFFF"/>
                </a:solidFill>
                <a:latin typeface="Comic Sans"/>
              </a:rPr>
              <a:t>: The date of arrival.</a:t>
            </a:r>
          </a:p>
          <a:p>
            <a:pPr marL="514604" lvl="1" indent="-257302" algn="just">
              <a:lnSpc>
                <a:spcPts val="4075"/>
              </a:lnSpc>
              <a:buFont typeface="Arial"/>
              <a:buChar char="•"/>
            </a:pPr>
            <a:r>
              <a:rPr lang="en-US" sz="2383" dirty="0" err="1">
                <a:solidFill>
                  <a:srgbClr val="FFDE59"/>
                </a:solidFill>
                <a:latin typeface="Comic Sans Bold"/>
              </a:rPr>
              <a:t>market_segment_type</a:t>
            </a:r>
            <a:r>
              <a:rPr lang="en-US" sz="2383" dirty="0">
                <a:solidFill>
                  <a:srgbClr val="FFFFFF"/>
                </a:solidFill>
                <a:latin typeface="Comic Sans"/>
              </a:rPr>
              <a:t>: The market segment to which the </a:t>
            </a:r>
            <a:r>
              <a:rPr lang="en-US" sz="2383" dirty="0" err="1">
                <a:solidFill>
                  <a:srgbClr val="FFFFFF"/>
                </a:solidFill>
                <a:latin typeface="Comic Sans"/>
              </a:rPr>
              <a:t>reservatio</a:t>
            </a:r>
            <a:r>
              <a:rPr lang="en-US" sz="2383" dirty="0">
                <a:solidFill>
                  <a:srgbClr val="FFFFFF"/>
                </a:solidFill>
                <a:latin typeface="Comic Sans"/>
              </a:rPr>
              <a:t>  belongs.</a:t>
            </a:r>
          </a:p>
          <a:p>
            <a:pPr marL="514604" lvl="1" indent="-257302" algn="just">
              <a:lnSpc>
                <a:spcPts val="4075"/>
              </a:lnSpc>
              <a:buFont typeface="Arial"/>
              <a:buChar char="•"/>
            </a:pPr>
            <a:r>
              <a:rPr lang="en-US" sz="2383" dirty="0" err="1">
                <a:solidFill>
                  <a:srgbClr val="FFDE59"/>
                </a:solidFill>
                <a:latin typeface="Comic Sans Bold"/>
              </a:rPr>
              <a:t>avg_price_per_room</a:t>
            </a:r>
            <a:r>
              <a:rPr lang="en-US" sz="2383" dirty="0">
                <a:solidFill>
                  <a:srgbClr val="FFFFFF"/>
                </a:solidFill>
                <a:latin typeface="Comic Sans"/>
              </a:rPr>
              <a:t>: The average price per room in the reservation.</a:t>
            </a:r>
          </a:p>
          <a:p>
            <a:pPr marL="514604" lvl="1" indent="-257302" algn="just">
              <a:lnSpc>
                <a:spcPts val="4075"/>
              </a:lnSpc>
              <a:buFont typeface="Arial"/>
              <a:buChar char="•"/>
            </a:pPr>
            <a:r>
              <a:rPr lang="en-US" sz="2383" dirty="0" err="1">
                <a:solidFill>
                  <a:srgbClr val="FFDE59"/>
                </a:solidFill>
                <a:latin typeface="Comic Sans Bold"/>
              </a:rPr>
              <a:t>booking_status</a:t>
            </a:r>
            <a:r>
              <a:rPr lang="en-US" sz="2383" dirty="0">
                <a:solidFill>
                  <a:srgbClr val="FFFFFF"/>
                </a:solidFill>
                <a:latin typeface="Comic Sans"/>
              </a:rPr>
              <a:t>: The status of the booking.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398078" cy="10287000"/>
            <a:chOff x="0" y="0"/>
            <a:chExt cx="5864105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8125" r="19374"/>
            <a:stretch>
              <a:fillRect/>
            </a:stretch>
          </p:blipFill>
          <p:spPr>
            <a:xfrm>
              <a:off x="0" y="0"/>
              <a:ext cx="5864105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4617585" y="972780"/>
            <a:ext cx="12901516" cy="8620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2000" dirty="0">
                <a:solidFill>
                  <a:srgbClr val="FFFFFF"/>
                </a:solidFill>
                <a:latin typeface="Comic Sans"/>
              </a:rPr>
              <a:t>1. What is the total number of reservations in the dataset?  </a:t>
            </a:r>
          </a:p>
          <a:p>
            <a:pPr algn="just">
              <a:lnSpc>
                <a:spcPts val="4340"/>
              </a:lnSpc>
            </a:pPr>
            <a:r>
              <a:rPr lang="en-US" sz="2000" dirty="0">
                <a:solidFill>
                  <a:srgbClr val="FFFFFF"/>
                </a:solidFill>
                <a:latin typeface="Comic Sans"/>
              </a:rPr>
              <a:t>2. Which meal plan is the most popular among guests?  </a:t>
            </a:r>
          </a:p>
          <a:p>
            <a:pPr algn="just">
              <a:lnSpc>
                <a:spcPts val="4340"/>
              </a:lnSpc>
            </a:pPr>
            <a:r>
              <a:rPr lang="en-US" sz="2000" dirty="0">
                <a:solidFill>
                  <a:srgbClr val="FFFFFF"/>
                </a:solidFill>
                <a:latin typeface="Comic Sans"/>
              </a:rPr>
              <a:t>3. What is the average price per room for reservations involving children?  </a:t>
            </a:r>
          </a:p>
          <a:p>
            <a:pPr algn="just">
              <a:lnSpc>
                <a:spcPts val="4340"/>
              </a:lnSpc>
            </a:pPr>
            <a:r>
              <a:rPr lang="en-US" sz="2000" dirty="0">
                <a:solidFill>
                  <a:srgbClr val="FFFFFF"/>
                </a:solidFill>
                <a:latin typeface="Comic Sans"/>
              </a:rPr>
              <a:t>4. How many reservations were made for the year 2018?  </a:t>
            </a:r>
          </a:p>
          <a:p>
            <a:pPr algn="just">
              <a:lnSpc>
                <a:spcPts val="4340"/>
              </a:lnSpc>
            </a:pPr>
            <a:r>
              <a:rPr lang="en-US" sz="2000" dirty="0">
                <a:solidFill>
                  <a:srgbClr val="FFFFFF"/>
                </a:solidFill>
                <a:latin typeface="Comic Sans"/>
              </a:rPr>
              <a:t>5. What is the most commonly booked room type?  </a:t>
            </a:r>
          </a:p>
          <a:p>
            <a:pPr algn="just">
              <a:lnSpc>
                <a:spcPts val="4340"/>
              </a:lnSpc>
            </a:pPr>
            <a:r>
              <a:rPr lang="en-US" sz="2000" dirty="0">
                <a:solidFill>
                  <a:srgbClr val="FFFFFF"/>
                </a:solidFill>
                <a:latin typeface="Comic Sans"/>
              </a:rPr>
              <a:t>6. How many reservations fall on a weekend (</a:t>
            </a:r>
            <a:r>
              <a:rPr lang="en-US" sz="2000" dirty="0" err="1">
                <a:solidFill>
                  <a:srgbClr val="FFFFFF"/>
                </a:solidFill>
                <a:latin typeface="Comic Sans"/>
              </a:rPr>
              <a:t>no_of_weekend_nights</a:t>
            </a:r>
            <a:r>
              <a:rPr lang="en-US" sz="2000" dirty="0">
                <a:solidFill>
                  <a:srgbClr val="FFFFFF"/>
                </a:solidFill>
                <a:latin typeface="Comic Sans"/>
              </a:rPr>
              <a:t> &gt; 0)?  </a:t>
            </a:r>
          </a:p>
          <a:p>
            <a:pPr algn="just">
              <a:lnSpc>
                <a:spcPts val="4340"/>
              </a:lnSpc>
            </a:pPr>
            <a:r>
              <a:rPr lang="en-US" sz="2000" dirty="0">
                <a:solidFill>
                  <a:srgbClr val="FFFFFF"/>
                </a:solidFill>
                <a:latin typeface="Comic Sans"/>
              </a:rPr>
              <a:t>7. What is the highest and lowest lead time for reservations?  </a:t>
            </a:r>
          </a:p>
          <a:p>
            <a:pPr algn="just">
              <a:lnSpc>
                <a:spcPts val="4340"/>
              </a:lnSpc>
            </a:pPr>
            <a:r>
              <a:rPr lang="en-US" sz="2000" dirty="0">
                <a:solidFill>
                  <a:srgbClr val="FFFFFF"/>
                </a:solidFill>
                <a:latin typeface="Comic Sans"/>
              </a:rPr>
              <a:t>8. What is the most common market segment type for reservations?  </a:t>
            </a:r>
          </a:p>
          <a:p>
            <a:pPr algn="just">
              <a:lnSpc>
                <a:spcPts val="4340"/>
              </a:lnSpc>
            </a:pPr>
            <a:r>
              <a:rPr lang="en-US" sz="2000" dirty="0">
                <a:solidFill>
                  <a:srgbClr val="FFFFFF"/>
                </a:solidFill>
                <a:latin typeface="Comic Sans"/>
              </a:rPr>
              <a:t>9. How many reservations have a booking status of "Confirmed"?  </a:t>
            </a:r>
          </a:p>
          <a:p>
            <a:pPr algn="just">
              <a:lnSpc>
                <a:spcPts val="4340"/>
              </a:lnSpc>
            </a:pPr>
            <a:r>
              <a:rPr lang="en-US" sz="2000" dirty="0">
                <a:solidFill>
                  <a:srgbClr val="FFFFFF"/>
                </a:solidFill>
                <a:latin typeface="Comic Sans"/>
              </a:rPr>
              <a:t>10. What is the total number of adults and children across all reservations?  </a:t>
            </a:r>
          </a:p>
          <a:p>
            <a:pPr algn="just">
              <a:lnSpc>
                <a:spcPts val="4340"/>
              </a:lnSpc>
            </a:pPr>
            <a:r>
              <a:rPr lang="en-US" sz="2000" dirty="0">
                <a:solidFill>
                  <a:srgbClr val="FFFFFF"/>
                </a:solidFill>
                <a:latin typeface="Comic Sans"/>
              </a:rPr>
              <a:t>11. What is the average number of weekend nights for reservations involving children?  </a:t>
            </a:r>
          </a:p>
          <a:p>
            <a:pPr algn="just">
              <a:lnSpc>
                <a:spcPts val="4340"/>
              </a:lnSpc>
            </a:pPr>
            <a:r>
              <a:rPr lang="en-US" sz="2000" dirty="0">
                <a:solidFill>
                  <a:srgbClr val="FFFFFF"/>
                </a:solidFill>
                <a:latin typeface="Comic Sans"/>
              </a:rPr>
              <a:t>12. How many reservations were made in each month of the year? </a:t>
            </a:r>
          </a:p>
          <a:p>
            <a:pPr algn="just">
              <a:lnSpc>
                <a:spcPts val="4340"/>
              </a:lnSpc>
            </a:pPr>
            <a:r>
              <a:rPr lang="en-US" sz="2000" dirty="0">
                <a:solidFill>
                  <a:srgbClr val="FFFFFF"/>
                </a:solidFill>
                <a:latin typeface="Comic Sans"/>
              </a:rPr>
              <a:t>13. What is the average number of nights (both weekend and weekday) spent by guests for each room type?  </a:t>
            </a:r>
          </a:p>
          <a:p>
            <a:pPr algn="just">
              <a:lnSpc>
                <a:spcPts val="4340"/>
              </a:lnSpc>
            </a:pPr>
            <a:r>
              <a:rPr lang="en-US" sz="2000" dirty="0">
                <a:solidFill>
                  <a:srgbClr val="FFFFFF"/>
                </a:solidFill>
                <a:latin typeface="Comic Sans"/>
              </a:rPr>
              <a:t>14. For reservations involving children, what is the most common room type, and what is the average  price for that room type?  </a:t>
            </a:r>
          </a:p>
          <a:p>
            <a:pPr algn="just">
              <a:lnSpc>
                <a:spcPts val="4340"/>
              </a:lnSpc>
            </a:pPr>
            <a:r>
              <a:rPr lang="en-US" sz="2000" dirty="0">
                <a:solidFill>
                  <a:srgbClr val="FFFFFF"/>
                </a:solidFill>
                <a:latin typeface="Comic Sans"/>
              </a:rPr>
              <a:t>15. Find the market segment type that generates the highest average price per room. </a:t>
            </a:r>
            <a:r>
              <a:rPr lang="en-US" sz="2000" dirty="0">
                <a:solidFill>
                  <a:srgbClr val="FFFFFF"/>
                </a:solidFill>
                <a:latin typeface="Comic Sans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36323" y="447507"/>
            <a:ext cx="4169477" cy="50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u="sng" dirty="0">
                <a:solidFill>
                  <a:srgbClr val="FF914D"/>
                </a:solidFill>
                <a:latin typeface="Canva Sans Bold"/>
              </a:rPr>
              <a:t>EDA QUESTIONS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690482" y="9215183"/>
            <a:ext cx="597518" cy="59751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51A18"/>
                  </a:solidFill>
                  <a:latin typeface="Open Sans Bold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46374" y="0"/>
            <a:ext cx="4541626" cy="10287000"/>
          </a:xfrm>
          <a:custGeom>
            <a:avLst/>
            <a:gdLst/>
            <a:ahLst/>
            <a:cxnLst/>
            <a:rect l="l" t="t" r="r" b="b"/>
            <a:pathLst>
              <a:path w="4541626" h="10287000">
                <a:moveTo>
                  <a:pt x="0" y="0"/>
                </a:moveTo>
                <a:lnTo>
                  <a:pt x="4541626" y="0"/>
                </a:lnTo>
                <a:lnTo>
                  <a:pt x="45416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3799" r="-255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4340785" cy="10287000"/>
            <a:chOff x="0" y="0"/>
            <a:chExt cx="5787714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29186" r="42647"/>
            <a:stretch>
              <a:fillRect/>
            </a:stretch>
          </p:blipFill>
          <p:spPr>
            <a:xfrm>
              <a:off x="0" y="0"/>
              <a:ext cx="5787714" cy="13716000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4704930" y="2047944"/>
            <a:ext cx="7781681" cy="7210356"/>
          </a:xfrm>
          <a:custGeom>
            <a:avLst/>
            <a:gdLst/>
            <a:ahLst/>
            <a:cxnLst/>
            <a:rect l="l" t="t" r="r" b="b"/>
            <a:pathLst>
              <a:path w="7781681" h="7210356">
                <a:moveTo>
                  <a:pt x="0" y="0"/>
                </a:moveTo>
                <a:lnTo>
                  <a:pt x="7781682" y="0"/>
                </a:lnTo>
                <a:lnTo>
                  <a:pt x="7781682" y="7210356"/>
                </a:lnTo>
                <a:lnTo>
                  <a:pt x="0" y="72103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7" r="-2099" b="-117"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endParaRPr lang="en-IN" dirty="0"/>
          </a:p>
        </p:txBody>
      </p:sp>
      <p:sp>
        <p:nvSpPr>
          <p:cNvPr id="9" name="TextBox 9"/>
          <p:cNvSpPr txBox="1"/>
          <p:nvPr/>
        </p:nvSpPr>
        <p:spPr>
          <a:xfrm>
            <a:off x="17778985" y="8841506"/>
            <a:ext cx="420513" cy="488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151A18"/>
                </a:solidFill>
                <a:latin typeface="Open Sans Bold"/>
              </a:rPr>
              <a:t>05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endParaRPr lang="en-US" sz="1400">
              <a:solidFill>
                <a:srgbClr val="151A18"/>
              </a:solidFill>
              <a:latin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704930" y="533399"/>
            <a:ext cx="5922842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u="sng">
                <a:solidFill>
                  <a:srgbClr val="FF914D"/>
                </a:solidFill>
                <a:latin typeface="Canva Sans Bold"/>
              </a:rPr>
              <a:t>DATABASE &amp; TABLE CREATION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42352" y="1712468"/>
            <a:ext cx="1086270" cy="335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DE59"/>
                </a:solidFill>
                <a:latin typeface="Open Sans Bold"/>
              </a:rPr>
              <a:t>QUERY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68960" cy="10287000"/>
            <a:chOff x="0" y="0"/>
            <a:chExt cx="382528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2037" r="23286"/>
            <a:stretch>
              <a:fillRect/>
            </a:stretch>
          </p:blipFill>
          <p:spPr>
            <a:xfrm>
              <a:off x="0" y="0"/>
              <a:ext cx="382528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3746374" y="0"/>
            <a:ext cx="4541626" cy="10287000"/>
          </a:xfrm>
          <a:custGeom>
            <a:avLst/>
            <a:gdLst/>
            <a:ahLst/>
            <a:cxnLst/>
            <a:rect l="l" t="t" r="r" b="b"/>
            <a:pathLst>
              <a:path w="4541626" h="10287000">
                <a:moveTo>
                  <a:pt x="0" y="0"/>
                </a:moveTo>
                <a:lnTo>
                  <a:pt x="4541626" y="0"/>
                </a:lnTo>
                <a:lnTo>
                  <a:pt x="45416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3799" r="-2553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51A18"/>
                  </a:solidFill>
                  <a:latin typeface="Open Sans Bold"/>
                </a:rPr>
                <a:t>06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3734432" y="2627397"/>
            <a:ext cx="5694147" cy="798043"/>
          </a:xfrm>
          <a:custGeom>
            <a:avLst/>
            <a:gdLst/>
            <a:ahLst/>
            <a:cxnLst/>
            <a:rect l="l" t="t" r="r" b="b"/>
            <a:pathLst>
              <a:path w="5694147" h="798043">
                <a:moveTo>
                  <a:pt x="0" y="0"/>
                </a:moveTo>
                <a:lnTo>
                  <a:pt x="5694147" y="0"/>
                </a:lnTo>
                <a:lnTo>
                  <a:pt x="5694147" y="798043"/>
                </a:lnTo>
                <a:lnTo>
                  <a:pt x="0" y="798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792922" y="4576365"/>
            <a:ext cx="6794556" cy="4282824"/>
          </a:xfrm>
          <a:custGeom>
            <a:avLst/>
            <a:gdLst/>
            <a:ahLst/>
            <a:cxnLst/>
            <a:rect l="l" t="t" r="r" b="b"/>
            <a:pathLst>
              <a:path w="6794556" h="4282824">
                <a:moveTo>
                  <a:pt x="0" y="0"/>
                </a:moveTo>
                <a:lnTo>
                  <a:pt x="6794555" y="0"/>
                </a:lnTo>
                <a:lnTo>
                  <a:pt x="6794555" y="4282824"/>
                </a:lnTo>
                <a:lnTo>
                  <a:pt x="0" y="4282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68960" y="982772"/>
            <a:ext cx="4981681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u="sng">
                <a:solidFill>
                  <a:srgbClr val="FF914D"/>
                </a:solidFill>
                <a:latin typeface="Open Sans Bold"/>
              </a:rPr>
              <a:t>SCHEMA STRUCTURE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34432" y="2287698"/>
            <a:ext cx="990801" cy="339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DE59"/>
                </a:solidFill>
                <a:latin typeface="Open Sans Bold"/>
              </a:rPr>
              <a:t>QUERY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92922" y="4236667"/>
            <a:ext cx="1083878" cy="338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5757"/>
                </a:solidFill>
                <a:latin typeface="Open Sans Bold"/>
              </a:rPr>
              <a:t>RESULT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434286" cy="10287000"/>
            <a:chOff x="0" y="0"/>
            <a:chExt cx="457904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1604" r="36153"/>
            <a:stretch>
              <a:fillRect/>
            </a:stretch>
          </p:blipFill>
          <p:spPr>
            <a:xfrm>
              <a:off x="0" y="0"/>
              <a:ext cx="4579048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3746374" y="0"/>
            <a:ext cx="4541626" cy="10287000"/>
          </a:xfrm>
          <a:custGeom>
            <a:avLst/>
            <a:gdLst/>
            <a:ahLst/>
            <a:cxnLst/>
            <a:rect l="l" t="t" r="r" b="b"/>
            <a:pathLst>
              <a:path w="4541626" h="10287000">
                <a:moveTo>
                  <a:pt x="0" y="0"/>
                </a:moveTo>
                <a:lnTo>
                  <a:pt x="4541626" y="0"/>
                </a:lnTo>
                <a:lnTo>
                  <a:pt x="45416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3799" r="-2553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51A18"/>
                  </a:solidFill>
                  <a:latin typeface="Open Sans Bold"/>
                </a:rPr>
                <a:t>07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3976830" y="2287385"/>
            <a:ext cx="2940211" cy="1092311"/>
          </a:xfrm>
          <a:custGeom>
            <a:avLst/>
            <a:gdLst/>
            <a:ahLst/>
            <a:cxnLst/>
            <a:rect l="l" t="t" r="r" b="b"/>
            <a:pathLst>
              <a:path w="2940211" h="1092311">
                <a:moveTo>
                  <a:pt x="0" y="0"/>
                </a:moveTo>
                <a:lnTo>
                  <a:pt x="2940211" y="0"/>
                </a:lnTo>
                <a:lnTo>
                  <a:pt x="2940211" y="1092311"/>
                </a:lnTo>
                <a:lnTo>
                  <a:pt x="0" y="1092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28" b="-582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976830" y="4551157"/>
            <a:ext cx="9430960" cy="2591162"/>
          </a:xfrm>
          <a:custGeom>
            <a:avLst/>
            <a:gdLst/>
            <a:ahLst/>
            <a:cxnLst/>
            <a:rect l="l" t="t" r="r" b="b"/>
            <a:pathLst>
              <a:path w="9430960" h="2591162">
                <a:moveTo>
                  <a:pt x="0" y="0"/>
                </a:moveTo>
                <a:lnTo>
                  <a:pt x="9430960" y="0"/>
                </a:lnTo>
                <a:lnTo>
                  <a:pt x="9430960" y="2591162"/>
                </a:lnTo>
                <a:lnTo>
                  <a:pt x="0" y="25911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642831" y="757237"/>
            <a:ext cx="6548420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u="sng">
                <a:solidFill>
                  <a:srgbClr val="FF914D"/>
                </a:solidFill>
                <a:latin typeface="Canva Sans Bold"/>
              </a:rPr>
              <a:t>IMPORTED DATASET INTO MYSQL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53271" y="4238741"/>
            <a:ext cx="1128570" cy="339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5757"/>
                </a:solidFill>
                <a:latin typeface="Open Sans Bold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33218" y="1947685"/>
            <a:ext cx="1075923" cy="339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DE59"/>
                </a:solidFill>
                <a:latin typeface="Open Sans Bold"/>
              </a:rPr>
              <a:t>QUERY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68747" cy="10287000"/>
            <a:chOff x="0" y="0"/>
            <a:chExt cx="382499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2037" r="23286"/>
            <a:stretch>
              <a:fillRect/>
            </a:stretch>
          </p:blipFill>
          <p:spPr>
            <a:xfrm>
              <a:off x="0" y="0"/>
              <a:ext cx="3824996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3746374" y="0"/>
            <a:ext cx="4541626" cy="10287000"/>
          </a:xfrm>
          <a:custGeom>
            <a:avLst/>
            <a:gdLst/>
            <a:ahLst/>
            <a:cxnLst/>
            <a:rect l="l" t="t" r="r" b="b"/>
            <a:pathLst>
              <a:path w="4541626" h="10287000">
                <a:moveTo>
                  <a:pt x="0" y="0"/>
                </a:moveTo>
                <a:lnTo>
                  <a:pt x="4541626" y="0"/>
                </a:lnTo>
                <a:lnTo>
                  <a:pt x="45416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3799" r="-2553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99275" y="2881889"/>
            <a:ext cx="8010668" cy="2096752"/>
          </a:xfrm>
          <a:custGeom>
            <a:avLst/>
            <a:gdLst/>
            <a:ahLst/>
            <a:cxnLst/>
            <a:rect l="l" t="t" r="r" b="b"/>
            <a:pathLst>
              <a:path w="8010668" h="2096752">
                <a:moveTo>
                  <a:pt x="0" y="0"/>
                </a:moveTo>
                <a:lnTo>
                  <a:pt x="8010668" y="0"/>
                </a:lnTo>
                <a:lnTo>
                  <a:pt x="8010668" y="2096752"/>
                </a:lnTo>
                <a:lnTo>
                  <a:pt x="0" y="2096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99275" y="6366677"/>
            <a:ext cx="3517079" cy="856296"/>
          </a:xfrm>
          <a:custGeom>
            <a:avLst/>
            <a:gdLst/>
            <a:ahLst/>
            <a:cxnLst/>
            <a:rect l="l" t="t" r="r" b="b"/>
            <a:pathLst>
              <a:path w="3517079" h="856296">
                <a:moveTo>
                  <a:pt x="0" y="0"/>
                </a:moveTo>
                <a:lnTo>
                  <a:pt x="3517079" y="0"/>
                </a:lnTo>
                <a:lnTo>
                  <a:pt x="3517079" y="856296"/>
                </a:lnTo>
                <a:lnTo>
                  <a:pt x="0" y="856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3517" r="-54333" b="-4431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64697" y="481019"/>
            <a:ext cx="3493303" cy="50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u="sng" dirty="0">
                <a:solidFill>
                  <a:srgbClr val="FF914D"/>
                </a:solidFill>
                <a:latin typeface="Canva Sans Bold"/>
              </a:rPr>
              <a:t>DATA QUERYING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64697" y="1561161"/>
            <a:ext cx="8668009" cy="39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5757"/>
                </a:solidFill>
                <a:latin typeface="Canva Sans Bold"/>
              </a:rPr>
              <a:t>1. What is the total number of reservations in the dataset?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51A18"/>
                  </a:solidFill>
                  <a:latin typeface="Open Sans Bold"/>
                </a:rPr>
                <a:t>08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499275" y="6026978"/>
            <a:ext cx="1083140" cy="339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5757"/>
                </a:solidFill>
                <a:latin typeface="Open Sans Bold"/>
              </a:rPr>
              <a:t>RESULT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99275" y="2542189"/>
            <a:ext cx="932311" cy="335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DE59"/>
                </a:solidFill>
                <a:latin typeface="Open Sans Bold"/>
              </a:rPr>
              <a:t>QUERY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68747" cy="10287000"/>
            <a:chOff x="0" y="0"/>
            <a:chExt cx="382499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62037" r="23286"/>
            <a:stretch>
              <a:fillRect/>
            </a:stretch>
          </p:blipFill>
          <p:spPr>
            <a:xfrm>
              <a:off x="0" y="0"/>
              <a:ext cx="3824996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3300697" y="2116732"/>
            <a:ext cx="6387331" cy="2884147"/>
          </a:xfrm>
          <a:custGeom>
            <a:avLst/>
            <a:gdLst/>
            <a:ahLst/>
            <a:cxnLst/>
            <a:rect l="l" t="t" r="r" b="b"/>
            <a:pathLst>
              <a:path w="6387331" h="2884147">
                <a:moveTo>
                  <a:pt x="0" y="0"/>
                </a:moveTo>
                <a:lnTo>
                  <a:pt x="6387331" y="0"/>
                </a:lnTo>
                <a:lnTo>
                  <a:pt x="6387331" y="2884147"/>
                </a:lnTo>
                <a:lnTo>
                  <a:pt x="0" y="2884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300697" y="6668498"/>
            <a:ext cx="5379885" cy="772385"/>
          </a:xfrm>
          <a:custGeom>
            <a:avLst/>
            <a:gdLst/>
            <a:ahLst/>
            <a:cxnLst/>
            <a:rect l="l" t="t" r="r" b="b"/>
            <a:pathLst>
              <a:path w="5379885" h="772385">
                <a:moveTo>
                  <a:pt x="0" y="0"/>
                </a:moveTo>
                <a:lnTo>
                  <a:pt x="5379885" y="0"/>
                </a:lnTo>
                <a:lnTo>
                  <a:pt x="5379885" y="772385"/>
                </a:lnTo>
                <a:lnTo>
                  <a:pt x="0" y="7723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992" b="-428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00697" y="990600"/>
            <a:ext cx="8151770" cy="39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5757"/>
                </a:solidFill>
                <a:latin typeface="Canva Sans Bold"/>
              </a:rPr>
              <a:t>2. Which meal plan is the most popular among guests?  </a:t>
            </a:r>
          </a:p>
        </p:txBody>
      </p:sp>
      <p:sp>
        <p:nvSpPr>
          <p:cNvPr id="7" name="Freeform 7"/>
          <p:cNvSpPr/>
          <p:nvPr/>
        </p:nvSpPr>
        <p:spPr>
          <a:xfrm>
            <a:off x="13746374" y="0"/>
            <a:ext cx="4541626" cy="10287000"/>
          </a:xfrm>
          <a:custGeom>
            <a:avLst/>
            <a:gdLst/>
            <a:ahLst/>
            <a:cxnLst/>
            <a:rect l="l" t="t" r="r" b="b"/>
            <a:pathLst>
              <a:path w="4541626" h="10287000">
                <a:moveTo>
                  <a:pt x="0" y="0"/>
                </a:moveTo>
                <a:lnTo>
                  <a:pt x="4541626" y="0"/>
                </a:lnTo>
                <a:lnTo>
                  <a:pt x="45416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3799" r="-2553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51A18"/>
                  </a:solidFill>
                  <a:latin typeface="Open Sans Bold"/>
                </a:rPr>
                <a:t>09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300697" y="6371422"/>
            <a:ext cx="838873" cy="29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5757"/>
                </a:solidFill>
                <a:latin typeface="Open Sans Bold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00697" y="1777033"/>
            <a:ext cx="966503" cy="335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DE59"/>
                </a:solidFill>
                <a:latin typeface="Open Sans Bold"/>
              </a:rPr>
              <a:t>QUERY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805</Words>
  <Application>Microsoft Office PowerPoint</Application>
  <PresentationFormat>Custom</PresentationFormat>
  <Paragraphs>117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Open Sans Bold</vt:lpstr>
      <vt:lpstr>Comic Sans Bold</vt:lpstr>
      <vt:lpstr>Comic Sans</vt:lpstr>
      <vt:lpstr>League Spartan</vt:lpstr>
      <vt:lpstr>Canva Sans</vt:lpstr>
      <vt:lpstr>Canva Sans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Reservation Analysis with SQL</dc:title>
  <cp:lastModifiedBy>Sai phani Chinta</cp:lastModifiedBy>
  <cp:revision>9</cp:revision>
  <dcterms:created xsi:type="dcterms:W3CDTF">2006-08-16T00:00:00Z</dcterms:created>
  <dcterms:modified xsi:type="dcterms:W3CDTF">2024-06-24T20:32:12Z</dcterms:modified>
  <dc:identifier>DAGI2Kcy1VY</dc:identifier>
</cp:coreProperties>
</file>